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7"/>
  </p:notesMasterIdLst>
  <p:sldIdLst>
    <p:sldId id="264" r:id="rId3"/>
    <p:sldId id="282" r:id="rId4"/>
    <p:sldId id="292" r:id="rId5"/>
    <p:sldId id="265" r:id="rId6"/>
    <p:sldId id="289" r:id="rId7"/>
    <p:sldId id="290" r:id="rId8"/>
    <p:sldId id="291" r:id="rId9"/>
    <p:sldId id="283" r:id="rId10"/>
    <p:sldId id="266" r:id="rId11"/>
    <p:sldId id="267" r:id="rId12"/>
    <p:sldId id="268" r:id="rId13"/>
    <p:sldId id="279" r:id="rId14"/>
    <p:sldId id="280" r:id="rId15"/>
    <p:sldId id="277" r:id="rId16"/>
    <p:sldId id="270" r:id="rId17"/>
    <p:sldId id="284" r:id="rId18"/>
    <p:sldId id="274" r:id="rId19"/>
    <p:sldId id="271" r:id="rId20"/>
    <p:sldId id="273" r:id="rId21"/>
    <p:sldId id="278" r:id="rId22"/>
    <p:sldId id="285" r:id="rId23"/>
    <p:sldId id="275" r:id="rId24"/>
    <p:sldId id="281" r:id="rId25"/>
    <p:sldId id="276" r:id="rId2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21" autoAdjust="0"/>
    <p:restoredTop sz="79515" autoAdjust="0"/>
  </p:normalViewPr>
  <p:slideViewPr>
    <p:cSldViewPr snapToGrid="0">
      <p:cViewPr varScale="1">
        <p:scale>
          <a:sx n="70" d="100"/>
          <a:sy n="70" d="100"/>
        </p:scale>
        <p:origin x="33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4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56A761-F50C-4A61-85E1-521DB1BD48AF}" type="datetimeFigureOut">
              <a:rPr lang="nl-NL" smtClean="0"/>
              <a:t>8-6-2017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52BD4-8465-4AF7-BF78-5C6AF54506D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365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0578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52BD4-8465-4AF7-BF78-5C6AF54506D9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72785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Tweede </a:t>
            </a:r>
            <a:r>
              <a:rPr lang="nl-NL" dirty="0" err="1" smtClean="0"/>
              <a:t>bullet</a:t>
            </a:r>
            <a:r>
              <a:rPr lang="nl-NL" baseline="0" dirty="0" smtClean="0"/>
              <a:t> geef BAG voorbeeld: twee interfaces voor bevragingen PDOK en </a:t>
            </a:r>
            <a:r>
              <a:rPr lang="nl-NL" baseline="0" dirty="0" err="1" smtClean="0"/>
              <a:t>StUF</a:t>
            </a:r>
            <a:r>
              <a:rPr lang="nl-NL" baseline="0" dirty="0" smtClean="0"/>
              <a:t>-BG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52BD4-8465-4AF7-BF78-5C6AF54506D9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7889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52BD4-8465-4AF7-BF78-5C6AF54506D9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53002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Check deze </a:t>
            </a:r>
            <a:r>
              <a:rPr lang="nl-NL" dirty="0" err="1" smtClean="0"/>
              <a:t>requirements</a:t>
            </a:r>
            <a:r>
              <a:rPr lang="nl-NL" dirty="0" smtClean="0"/>
              <a:t> met RSGB Bevragingen JSON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52BD4-8465-4AF7-BF78-5C6AF54506D9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16156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Groen zijn de standaarden die door DSO worden aanbevolen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52BD4-8465-4AF7-BF78-5C6AF54506D9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66314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Bovenstaande matrix geeft </a:t>
            </a:r>
            <a:r>
              <a:rPr lang="nl-NL" dirty="0" smtClean="0"/>
              <a:t>dus een </a:t>
            </a:r>
            <a:r>
              <a:rPr lang="nl-NL" dirty="0" smtClean="0"/>
              <a:t>splitsing </a:t>
            </a:r>
            <a:r>
              <a:rPr lang="nl-NL" dirty="0" smtClean="0"/>
              <a:t>in ICT-infrastructuur</a:t>
            </a:r>
            <a:r>
              <a:rPr lang="nl-NL" dirty="0" smtClean="0"/>
              <a:t>. Dezelfde systemen moeten voor bevragingen REST doen</a:t>
            </a:r>
            <a:r>
              <a:rPr lang="nl-NL" baseline="0" dirty="0" smtClean="0"/>
              <a:t> en voor notificaties SOAP. Zoals de LV-BRK.  Gemeenten zijn afhankelijk van SOAP voor het vullen van het gegevensmagazijn (synchronisatie via een broker, asynchroon). Als het gegevensmagazijn eenmaal gevuld is dan kun je die ontsluiten met REST (bevragingen) a la </a:t>
            </a:r>
            <a:r>
              <a:rPr lang="nl-NL" baseline="0" dirty="0" err="1" smtClean="0"/>
              <a:t>pdok</a:t>
            </a:r>
            <a:r>
              <a:rPr lang="nl-NL" baseline="0" dirty="0" smtClean="0"/>
              <a:t>. De open vraag is hoe het gegevensmagazijn of de broker </a:t>
            </a:r>
            <a:r>
              <a:rPr lang="nl-NL" baseline="0" dirty="0" err="1" smtClean="0"/>
              <a:t>publish</a:t>
            </a:r>
            <a:r>
              <a:rPr lang="nl-NL" baseline="0" dirty="0" smtClean="0"/>
              <a:t> / </a:t>
            </a:r>
            <a:r>
              <a:rPr lang="nl-NL" baseline="0" dirty="0" err="1" smtClean="0"/>
              <a:t>subscribe</a:t>
            </a:r>
            <a:r>
              <a:rPr lang="nl-NL" baseline="0" dirty="0" smtClean="0"/>
              <a:t> willen regelen voor systemen die op de hoogte willen worden gehouden van wijzigingen (perceel, adres, </a:t>
            </a:r>
            <a:r>
              <a:rPr lang="nl-NL" baseline="0" dirty="0" err="1" smtClean="0"/>
              <a:t>nhr</a:t>
            </a:r>
            <a:r>
              <a:rPr lang="nl-NL" baseline="0" dirty="0" smtClean="0"/>
              <a:t>, etc.) Met ATOM</a:t>
            </a:r>
            <a:r>
              <a:rPr lang="nl-NL" baseline="0" dirty="0" smtClean="0"/>
              <a:t>? Hoe </a:t>
            </a:r>
            <a:r>
              <a:rPr lang="nl-NL" baseline="0" dirty="0" smtClean="0"/>
              <a:t>gaat RSGB bevragingen dat doen. Komt er ooit een landelijk </a:t>
            </a:r>
            <a:r>
              <a:rPr lang="nl-NL" baseline="0" dirty="0" err="1" smtClean="0"/>
              <a:t>gegegevensmagazijn</a:t>
            </a:r>
            <a:r>
              <a:rPr lang="nl-NL" baseline="0" dirty="0" smtClean="0"/>
              <a:t>?</a:t>
            </a:r>
          </a:p>
          <a:p>
            <a:endParaRPr lang="nl-NL" baseline="0" dirty="0" smtClean="0"/>
          </a:p>
          <a:p>
            <a:r>
              <a:rPr lang="nl-NL" baseline="0" dirty="0" smtClean="0"/>
              <a:t>Leg goed uit hoe het zit met de interacties. Synchronisatie (synchronisatieberichten of </a:t>
            </a:r>
            <a:r>
              <a:rPr lang="nl-NL" baseline="0" dirty="0" smtClean="0"/>
              <a:t>toevoegkennisgevingen </a:t>
            </a:r>
            <a:r>
              <a:rPr lang="nl-NL" baseline="0" dirty="0" smtClean="0"/>
              <a:t>voor initiële vullingen, kennisgevingen voor bij houden, synchronisatieberichten bij </a:t>
            </a:r>
            <a:r>
              <a:rPr lang="nl-NL" baseline="0" dirty="0" err="1" smtClean="0"/>
              <a:t>restore</a:t>
            </a:r>
            <a:r>
              <a:rPr lang="nl-NL" baseline="0" dirty="0" smtClean="0"/>
              <a:t>-operaties).</a:t>
            </a:r>
          </a:p>
          <a:p>
            <a:endParaRPr lang="nl-NL" baseline="0" dirty="0" smtClean="0"/>
          </a:p>
          <a:p>
            <a:r>
              <a:rPr lang="nl-NL" baseline="0" dirty="0" smtClean="0"/>
              <a:t>We zitten nog onderin de </a:t>
            </a:r>
            <a:r>
              <a:rPr lang="nl-NL" baseline="0" dirty="0" smtClean="0"/>
              <a:t>piramide </a:t>
            </a:r>
            <a:r>
              <a:rPr lang="nl-NL" baseline="0" dirty="0" smtClean="0"/>
              <a:t>van </a:t>
            </a:r>
            <a:r>
              <a:rPr lang="nl-NL" baseline="0" dirty="0" err="1" smtClean="0"/>
              <a:t>Mazlov</a:t>
            </a:r>
            <a:r>
              <a:rPr lang="nl-NL" baseline="0" dirty="0" smtClean="0"/>
              <a:t> </a:t>
            </a:r>
            <a:r>
              <a:rPr lang="nl-NL" baseline="0" dirty="0" smtClean="0"/>
              <a:t>en moeten eerst met SOAP/XML het gegevensmagazijn vullen om vervolgens met REST de vruchten te kunnen plukken door het magazijn te bevragen</a:t>
            </a:r>
            <a:r>
              <a:rPr lang="nl-NL" baseline="0" dirty="0" smtClean="0"/>
              <a:t>. Stip op de horizon is natuurlijk dat er geen synchronisatie meer nodig is en alles run-time wordt </a:t>
            </a:r>
            <a:r>
              <a:rPr lang="nl-NL" baseline="0" dirty="0" err="1" smtClean="0"/>
              <a:t>doorbevraagd</a:t>
            </a:r>
            <a:r>
              <a:rPr lang="nl-NL" baseline="0" dirty="0" smtClean="0"/>
              <a:t> naar de onderliggende </a:t>
            </a:r>
            <a:r>
              <a:rPr lang="nl-NL" baseline="0" dirty="0" err="1" smtClean="0"/>
              <a:t>BR’s</a:t>
            </a:r>
            <a:r>
              <a:rPr lang="nl-NL" baseline="0" dirty="0" smtClean="0"/>
              <a:t>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52BD4-8465-4AF7-BF78-5C6AF54506D9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62046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Vierde </a:t>
            </a:r>
            <a:r>
              <a:rPr lang="nl-NL" dirty="0" err="1" smtClean="0"/>
              <a:t>subbullet</a:t>
            </a:r>
            <a:r>
              <a:rPr lang="nl-NL" dirty="0" smtClean="0"/>
              <a:t> bij eerste </a:t>
            </a:r>
            <a:r>
              <a:rPr lang="nl-NL" dirty="0" err="1" smtClean="0"/>
              <a:t>bullet</a:t>
            </a:r>
            <a:r>
              <a:rPr lang="nl-NL" dirty="0" smtClean="0"/>
              <a:t>: </a:t>
            </a:r>
            <a:r>
              <a:rPr lang="nl-NL" dirty="0" err="1" smtClean="0"/>
              <a:t>eat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baseline="0" dirty="0" smtClean="0"/>
              <a:t> </a:t>
            </a:r>
            <a:r>
              <a:rPr lang="nl-NL" dirty="0" err="1" smtClean="0"/>
              <a:t>own</a:t>
            </a:r>
            <a:r>
              <a:rPr lang="nl-NL" dirty="0" smtClean="0"/>
              <a:t> dog</a:t>
            </a:r>
            <a:r>
              <a:rPr lang="nl-NL" baseline="0" dirty="0" smtClean="0"/>
              <a:t> shit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52BD4-8465-4AF7-BF78-5C6AF54506D9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61589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52BD4-8465-4AF7-BF78-5C6AF54506D9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2345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Moderne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apies</a:t>
            </a:r>
            <a:r>
              <a:rPr lang="nl-NL" baseline="0" dirty="0" smtClean="0"/>
              <a:t> zijn dus de REST </a:t>
            </a:r>
            <a:r>
              <a:rPr lang="nl-NL" baseline="0" dirty="0" err="1" smtClean="0"/>
              <a:t>API’s</a:t>
            </a:r>
            <a:r>
              <a:rPr lang="nl-NL" baseline="0" dirty="0" smtClean="0"/>
              <a:t>. </a:t>
            </a:r>
            <a:r>
              <a:rPr lang="nl-NL" dirty="0" smtClean="0"/>
              <a:t>Vertel</a:t>
            </a:r>
            <a:r>
              <a:rPr lang="nl-NL" baseline="0" dirty="0" smtClean="0"/>
              <a:t> hier ook iets over JSON en XML. Daar zie je een vergelijkbare grafiek. REST gaat wel samen met JSON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52BD4-8465-4AF7-BF78-5C6AF54506D9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1978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SOAP</a:t>
            </a:r>
            <a:r>
              <a:rPr lang="nl-NL" baseline="0" dirty="0" smtClean="0"/>
              <a:t> en vooral WSDL ligt veel dichter bij de filosofie van OO en software </a:t>
            </a:r>
            <a:r>
              <a:rPr lang="nl-NL" baseline="0" dirty="0" smtClean="0"/>
              <a:t>systemen. REST lift </a:t>
            </a:r>
            <a:r>
              <a:rPr lang="nl-NL" baseline="0" dirty="0" err="1" smtClean="0"/>
              <a:t>dich</a:t>
            </a:r>
            <a:r>
              <a:rPr lang="nl-NL" baseline="0" dirty="0" smtClean="0"/>
              <a:t> bij de open en lossere architectuur van het Web.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52BD4-8465-4AF7-BF78-5C6AF54506D9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3676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52BD4-8465-4AF7-BF78-5C6AF54506D9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7964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52BD4-8465-4AF7-BF78-5C6AF54506D9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7743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52BD4-8465-4AF7-BF78-5C6AF54506D9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72707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52BD4-8465-4AF7-BF78-5C6AF54506D9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66329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52BD4-8465-4AF7-BF78-5C6AF54506D9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00220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Door de link te volgen kun je ook programmatisch</a:t>
            </a:r>
            <a:r>
              <a:rPr lang="nl-NL" baseline="0" dirty="0" smtClean="0"/>
              <a:t> alle verblijfsobjecten vinden. Maar helaas niet alle bedrijven en eigenaars of personen die er werken.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52BD4-8465-4AF7-BF78-5C6AF54506D9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4790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5759-6F82-4097-88F8-6B6F4178073A}" type="datetimeFigureOut">
              <a:rPr lang="nl-NL" smtClean="0"/>
              <a:t>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0317-5136-4FD9-8BF4-D492A1B197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288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5759-6F82-4097-88F8-6B6F4178073A}" type="datetimeFigureOut">
              <a:rPr lang="nl-NL" smtClean="0"/>
              <a:t>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0317-5136-4FD9-8BF4-D492A1B197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8908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5759-6F82-4097-88F8-6B6F4178073A}" type="datetimeFigureOut">
              <a:rPr lang="nl-NL" smtClean="0"/>
              <a:t>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0317-5136-4FD9-8BF4-D492A1B197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8368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14917" y="2276476"/>
            <a:ext cx="10270067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417189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14917" y="2276476"/>
            <a:ext cx="10270067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284962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31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0000" y="4463999"/>
            <a:ext cx="10272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0000" y="2880000"/>
            <a:ext cx="10272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05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60001" y="1260000"/>
            <a:ext cx="4992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40000" y="1260000"/>
            <a:ext cx="4992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6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400000" y="274638"/>
            <a:ext cx="8832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0000" y="1260000"/>
            <a:ext cx="4992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960000" y="2075723"/>
            <a:ext cx="4992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240000" y="1260000"/>
            <a:ext cx="4992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240000" y="2060848"/>
            <a:ext cx="4992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03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14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63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5759-6F82-4097-88F8-6B6F4178073A}" type="datetimeFigureOut">
              <a:rPr lang="nl-NL" smtClean="0"/>
              <a:t>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0317-5136-4FD9-8BF4-D492A1B197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44268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12192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 sz="2400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566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814917" y="2276476"/>
            <a:ext cx="10270067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423807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0000" y="1260000"/>
            <a:ext cx="3936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40000" y="273052"/>
            <a:ext cx="6192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960000" y="2412000"/>
            <a:ext cx="3936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35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0000" y="4680000"/>
            <a:ext cx="10272000" cy="484710"/>
          </a:xfrm>
        </p:spPr>
        <p:txBody>
          <a:bodyPr wrap="none" anchor="ctr" anchorCtr="0"/>
          <a:lstStyle>
            <a:lvl1pPr algn="ctr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400000" y="324000"/>
            <a:ext cx="8832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960000" y="5151314"/>
            <a:ext cx="10272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0"/>
            <a:r>
              <a:rPr lang="en-US" dirty="0" err="1" smtClean="0"/>
              <a:t>ww</a:t>
            </a:r>
            <a:endParaRPr lang="en-US" dirty="0" smtClean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69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83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504565" y="540000"/>
            <a:ext cx="1680000" cy="529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60000" y="540000"/>
            <a:ext cx="8400363" cy="529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2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12192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 sz="2400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>
                <a:solidFill>
                  <a:srgbClr val="D0E8F8"/>
                </a:solidFill>
              </a:rPr>
              <a:pPr/>
              <a:t>‹nr.›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854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5759-6F82-4097-88F8-6B6F4178073A}" type="datetimeFigureOut">
              <a:rPr lang="nl-NL" smtClean="0"/>
              <a:t>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0317-5136-4FD9-8BF4-D492A1B197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4382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5759-6F82-4097-88F8-6B6F4178073A}" type="datetimeFigureOut">
              <a:rPr lang="nl-NL" smtClean="0"/>
              <a:t>8-6-2017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0317-5136-4FD9-8BF4-D492A1B197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2937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5759-6F82-4097-88F8-6B6F4178073A}" type="datetimeFigureOut">
              <a:rPr lang="nl-NL" smtClean="0"/>
              <a:t>8-6-2017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0317-5136-4FD9-8BF4-D492A1B197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635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5759-6F82-4097-88F8-6B6F4178073A}" type="datetimeFigureOut">
              <a:rPr lang="nl-NL" smtClean="0"/>
              <a:t>8-6-2017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0317-5136-4FD9-8BF4-D492A1B197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9353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5759-6F82-4097-88F8-6B6F4178073A}" type="datetimeFigureOut">
              <a:rPr lang="nl-NL" smtClean="0"/>
              <a:t>8-6-2017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0317-5136-4FD9-8BF4-D492A1B197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8779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5759-6F82-4097-88F8-6B6F4178073A}" type="datetimeFigureOut">
              <a:rPr lang="nl-NL" smtClean="0"/>
              <a:t>8-6-2017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0317-5136-4FD9-8BF4-D492A1B197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3269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5759-6F82-4097-88F8-6B6F4178073A}" type="datetimeFigureOut">
              <a:rPr lang="nl-NL" smtClean="0"/>
              <a:t>8-6-2017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C0317-5136-4FD9-8BF4-D492A1B197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8879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4.gif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D5759-6F82-4097-88F8-6B6F4178073A}" type="datetimeFigureOut">
              <a:rPr lang="nl-NL" smtClean="0"/>
              <a:t>8-6-2017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C0317-5136-4FD9-8BF4-D492A1B197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0965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60000" y="1260000"/>
            <a:ext cx="10272000" cy="46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84033" y="6236420"/>
            <a:ext cx="5280585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 dirty="0">
              <a:solidFill>
                <a:srgbClr val="FFFFFF"/>
              </a:solidFill>
              <a:ea typeface="ＭＳ Ｐゴシック" charset="0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27383" y="6237313"/>
            <a:ext cx="864096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accent5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D4326B3-8991-FC4E-8214-194F99C920E3}" type="slidenum">
              <a:rPr lang="nl-NL" smtClean="0">
                <a:solidFill>
                  <a:srgbClr val="D0E8F8"/>
                </a:solidFill>
                <a:ea typeface="ＭＳ Ｐゴシック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nl-NL" dirty="0">
              <a:solidFill>
                <a:srgbClr val="D0E8F8"/>
              </a:solidFill>
              <a:ea typeface="ＭＳ Ｐゴシック" charset="0"/>
              <a:cs typeface="Arial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60000" y="540000"/>
            <a:ext cx="10272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</a:t>
            </a:r>
            <a:r>
              <a:rPr lang="nl-NL" dirty="0" smtClean="0"/>
              <a:t>bewerken</a:t>
            </a:r>
            <a:endParaRPr lang="nl-NL" dirty="0"/>
          </a:p>
        </p:txBody>
      </p:sp>
      <p:pic>
        <p:nvPicPr>
          <p:cNvPr id="3074" name="Picture 2" descr="https://new.kinggemeenten.nl/sites/default/files/logo-KING.gif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39" y="102256"/>
            <a:ext cx="1536171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733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data.pdok.nl/bag/api/v1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stuf4.processfive.com/swagger/ui/index#/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nl-NL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nl-NL" b="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nl-NL" b="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nl-NL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Naar een (REST) </a:t>
            </a:r>
            <a:r>
              <a:rPr lang="nl-NL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API </a:t>
            </a:r>
            <a:r>
              <a:rPr lang="nl-NL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nl-NL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trategie voor Gemeenten</a:t>
            </a:r>
            <a:r>
              <a:rPr lang="nl-NL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nl-NL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nl-NL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nl-NL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nl-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Henri Korver</a:t>
            </a:r>
            <a:r>
              <a:rPr lang="nl-NL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nl-NL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nl-NL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StUF</a:t>
            </a:r>
            <a:r>
              <a:rPr lang="nl-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nl-N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Regiegroep 7 juni 2017</a:t>
            </a:r>
            <a:r>
              <a:rPr lang="nl-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nl-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nl-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nl-NL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Vie</a:t>
            </a:r>
            <a:r>
              <a:rPr lang="nl-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Utrecht</a:t>
            </a:r>
            <a:r>
              <a:rPr lang="nl-NL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nl-NL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nl-NL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nl-NL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nl-NL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294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>
                <a:solidFill>
                  <a:srgbClr val="D0E8F8"/>
                </a:solidFill>
              </a:rPr>
              <a:pPr/>
              <a:t>10</a:t>
            </a:fld>
            <a:endParaRPr lang="nl-NL">
              <a:solidFill>
                <a:srgbClr val="D0E8F8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6385" y="155065"/>
            <a:ext cx="9102253" cy="6398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3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717E-837C-9F4A-B7EC-A6CB3D75579A}" type="slidenum">
              <a:rPr lang="nl-NL" smtClean="0">
                <a:solidFill>
                  <a:srgbClr val="D0E8F8"/>
                </a:solidFill>
              </a:rPr>
              <a:pPr/>
              <a:t>11</a:t>
            </a:fld>
            <a:endParaRPr lang="nl-NL">
              <a:solidFill>
                <a:srgbClr val="D0E8F8"/>
              </a:solidFill>
            </a:endParaRPr>
          </a:p>
        </p:txBody>
      </p:sp>
      <p:pic>
        <p:nvPicPr>
          <p:cNvPr id="3" name="Afbeelding 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445" y="695325"/>
            <a:ext cx="11525250" cy="546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5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324" y="293511"/>
            <a:ext cx="12225172" cy="5655733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9110132" y="1806221"/>
            <a:ext cx="3302363" cy="541867"/>
          </a:xfrm>
          <a:prstGeom prst="rect">
            <a:avLst/>
          </a:prstGeom>
          <a:solidFill>
            <a:srgbClr val="FFFF0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316089" y="6163733"/>
            <a:ext cx="32963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BAG Viewer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271692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11211" y="12351"/>
            <a:ext cx="123814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GET https</a:t>
            </a:r>
            <a:r>
              <a:rPr lang="nl-NL" sz="2800" dirty="0"/>
              <a:t>://</a:t>
            </a:r>
            <a:r>
              <a:rPr lang="nl-NL" sz="2800" dirty="0" smtClean="0"/>
              <a:t>bag.basisregistraties.overheid.nl/api/v1/panden/0344100000019036</a:t>
            </a:r>
            <a:endParaRPr lang="nl-NL" sz="2800" dirty="0"/>
          </a:p>
          <a:p>
            <a:endParaRPr lang="nl-NL" sz="2800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0379"/>
            <a:ext cx="13814192" cy="6227621"/>
          </a:xfrm>
          <a:prstGeom prst="rect">
            <a:avLst/>
          </a:prstGeom>
        </p:spPr>
      </p:pic>
      <p:sp>
        <p:nvSpPr>
          <p:cNvPr id="11" name="Rechthoek 10"/>
          <p:cNvSpPr/>
          <p:nvPr/>
        </p:nvSpPr>
        <p:spPr>
          <a:xfrm>
            <a:off x="8985955" y="139448"/>
            <a:ext cx="2991556" cy="349956"/>
          </a:xfrm>
          <a:prstGeom prst="rect">
            <a:avLst/>
          </a:prstGeom>
          <a:solidFill>
            <a:srgbClr val="FFFF0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/>
          <p:cNvSpPr/>
          <p:nvPr/>
        </p:nvSpPr>
        <p:spPr>
          <a:xfrm>
            <a:off x="564444" y="791480"/>
            <a:ext cx="4063999" cy="664787"/>
          </a:xfrm>
          <a:prstGeom prst="rect">
            <a:avLst/>
          </a:prstGeom>
          <a:solidFill>
            <a:srgbClr val="FFFF0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3176" y="4690939"/>
            <a:ext cx="3288368" cy="1063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Korte analyse PDOK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PDOK biedt bevragingen, maar geen</a:t>
            </a:r>
          </a:p>
          <a:p>
            <a:pPr lvl="1"/>
            <a:r>
              <a:rPr lang="nl-NL" dirty="0" smtClean="0"/>
              <a:t>geïntegreerde bevragingen over stelsel</a:t>
            </a:r>
          </a:p>
          <a:p>
            <a:pPr lvl="1"/>
            <a:r>
              <a:rPr lang="nl-NL" dirty="0" smtClean="0"/>
              <a:t>notificaties (abonnement op wijzigingen of gebeurtenissen)</a:t>
            </a:r>
          </a:p>
          <a:p>
            <a:endParaRPr lang="nl-NL" dirty="0" smtClean="0"/>
          </a:p>
          <a:p>
            <a:r>
              <a:rPr lang="nl-NL" dirty="0" smtClean="0"/>
              <a:t>PDOK BAG versus gemeentelijke BAG-bronapplicatie</a:t>
            </a:r>
          </a:p>
          <a:p>
            <a:pPr lvl="1"/>
            <a:r>
              <a:rPr lang="nl-NL" dirty="0" smtClean="0"/>
              <a:t>PDOK wordt gevuld met SOAP/XML vanuit gemeenten</a:t>
            </a:r>
          </a:p>
          <a:p>
            <a:pPr lvl="1"/>
            <a:r>
              <a:rPr lang="nl-NL" dirty="0" smtClean="0"/>
              <a:t>PDOK functionaliteit beperkter dan BAG-systeem / Gegevensmagazijn</a:t>
            </a:r>
          </a:p>
          <a:p>
            <a:pPr lvl="1"/>
            <a:r>
              <a:rPr lang="nl-NL" dirty="0" smtClean="0"/>
              <a:t>BAG-mutaties (gebeurtenissen) gaan via gemeentelijke BAG en broker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PDOK BRK versus BRK-leveringen</a:t>
            </a:r>
          </a:p>
          <a:p>
            <a:pPr lvl="1"/>
            <a:r>
              <a:rPr lang="nl-NL" dirty="0"/>
              <a:t>A</a:t>
            </a:r>
            <a:r>
              <a:rPr lang="nl-NL" dirty="0" smtClean="0"/>
              <a:t>bonneren op BRK-mutaties kan alleen via gemeentelijke broker</a:t>
            </a:r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endParaRPr lang="nl-NL" dirty="0"/>
          </a:p>
          <a:p>
            <a:endParaRPr lang="nl-NL" dirty="0" smtClean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717E-837C-9F4A-B7EC-A6CB3D75579A}" type="slidenum">
              <a:rPr lang="nl-NL" smtClean="0">
                <a:solidFill>
                  <a:srgbClr val="D0E8F8"/>
                </a:solidFill>
              </a:rPr>
              <a:pPr/>
              <a:t>14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80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717E-837C-9F4A-B7EC-A6CB3D75579A}" type="slidenum">
              <a:rPr lang="nl-NL" smtClean="0">
                <a:solidFill>
                  <a:srgbClr val="D0E8F8"/>
                </a:solidFill>
              </a:rPr>
              <a:pPr/>
              <a:t>15</a:t>
            </a:fld>
            <a:endParaRPr lang="nl-NL">
              <a:solidFill>
                <a:srgbClr val="D0E8F8"/>
              </a:solidFill>
            </a:endParaRPr>
          </a:p>
        </p:txBody>
      </p:sp>
      <p:pic>
        <p:nvPicPr>
          <p:cNvPr id="3" name="Afbeelding 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346" y="106186"/>
            <a:ext cx="7564852" cy="6615289"/>
          </a:xfrm>
          <a:prstGeom prst="rect">
            <a:avLst/>
          </a:prstGeom>
        </p:spPr>
      </p:pic>
      <p:sp>
        <p:nvSpPr>
          <p:cNvPr id="4" name="Ovale toelichting 3"/>
          <p:cNvSpPr/>
          <p:nvPr/>
        </p:nvSpPr>
        <p:spPr bwMode="auto">
          <a:xfrm>
            <a:off x="8505496" y="1125159"/>
            <a:ext cx="3686504" cy="2288671"/>
          </a:xfrm>
          <a:prstGeom prst="wedgeEllipseCallout">
            <a:avLst>
              <a:gd name="adj1" fmla="val -54374"/>
              <a:gd name="adj2" fmla="val 63670"/>
            </a:avLst>
          </a:prstGeom>
          <a:solidFill>
            <a:srgbClr val="D84010">
              <a:alpha val="82000"/>
            </a:srgbClr>
          </a:solidFill>
          <a:ln w="95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rPr>
              <a:t>RSGB Bevragingen biedt wel geïntegreerde </a:t>
            </a:r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rPr>
              <a:t>queries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rPr>
              <a:t> over de diverse </a:t>
            </a:r>
            <a:r>
              <a:rPr lang="nl-NL" sz="2000" dirty="0" err="1" smtClean="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rPr>
              <a:t>BR’s</a:t>
            </a:r>
            <a:endParaRPr kumimoji="0" lang="nl-NL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" name="Ovale toelichting 4"/>
          <p:cNvSpPr/>
          <p:nvPr/>
        </p:nvSpPr>
        <p:spPr bwMode="auto">
          <a:xfrm>
            <a:off x="8610600" y="3973286"/>
            <a:ext cx="3374571" cy="1729215"/>
          </a:xfrm>
          <a:prstGeom prst="wedgeEllipseCallout">
            <a:avLst>
              <a:gd name="adj1" fmla="val -54374"/>
              <a:gd name="adj2" fmla="val 63670"/>
            </a:avLst>
          </a:prstGeom>
          <a:solidFill>
            <a:srgbClr val="D84010">
              <a:alpha val="82000"/>
            </a:srgbClr>
          </a:solidFill>
          <a:ln w="95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Maar nog geen notificaties (</a:t>
            </a:r>
            <a:r>
              <a:rPr kumimoji="0" lang="nl-NL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publish-subscribe</a:t>
            </a:r>
            <a:r>
              <a:rPr kumimoji="0" lang="nl-NL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4968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2: API-</a:t>
            </a:r>
            <a:r>
              <a:rPr lang="nl-NL" dirty="0" err="1"/>
              <a:t>strategy</a:t>
            </a:r>
            <a:r>
              <a:rPr lang="nl-NL" dirty="0"/>
              <a:t> Digitaal Stelsel Omgevingswet (DSO)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000" y="1332162"/>
            <a:ext cx="3993400" cy="468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82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Architectuur principes DSO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Service first</a:t>
            </a:r>
          </a:p>
          <a:p>
            <a:pPr lvl="1"/>
            <a:r>
              <a:rPr lang="nl-NL" dirty="0" smtClean="0"/>
              <a:t>Alles is een service</a:t>
            </a:r>
          </a:p>
          <a:p>
            <a:pPr lvl="1"/>
            <a:endParaRPr lang="nl-NL" dirty="0"/>
          </a:p>
          <a:p>
            <a:r>
              <a:rPr lang="nl-NL" dirty="0" err="1" smtClean="0"/>
              <a:t>Eat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own</a:t>
            </a:r>
            <a:r>
              <a:rPr lang="nl-NL" dirty="0" smtClean="0"/>
              <a:t> </a:t>
            </a:r>
            <a:r>
              <a:rPr lang="nl-NL" dirty="0" err="1" smtClean="0"/>
              <a:t>dogfood</a:t>
            </a:r>
            <a:endParaRPr lang="nl-NL" dirty="0" smtClean="0"/>
          </a:p>
          <a:p>
            <a:pPr lvl="1"/>
            <a:r>
              <a:rPr lang="nl-NL" dirty="0" smtClean="0"/>
              <a:t>Intern = Extern</a:t>
            </a:r>
          </a:p>
          <a:p>
            <a:pPr lvl="1"/>
            <a:endParaRPr lang="nl-NL" dirty="0"/>
          </a:p>
          <a:p>
            <a:r>
              <a:rPr lang="nl-NL" dirty="0" smtClean="0"/>
              <a:t>Formele koppelvlakken zijn op basis van </a:t>
            </a:r>
            <a:r>
              <a:rPr lang="nl-NL" dirty="0" err="1" smtClean="0"/>
              <a:t>Digikoppeling</a:t>
            </a:r>
            <a:endParaRPr lang="nl-NL" dirty="0" smtClean="0"/>
          </a:p>
          <a:p>
            <a:pPr lvl="1"/>
            <a:r>
              <a:rPr lang="nl-NL" dirty="0" smtClean="0"/>
              <a:t>op </a:t>
            </a:r>
            <a:r>
              <a:rPr lang="nl-NL" dirty="0"/>
              <a:t>de perimeter (grens) van het Stelselknooppunt </a:t>
            </a:r>
            <a:r>
              <a:rPr lang="nl-NL" dirty="0" smtClean="0"/>
              <a:t>vertaling van </a:t>
            </a:r>
            <a:r>
              <a:rPr lang="nl-NL" dirty="0" err="1"/>
              <a:t>API’s</a:t>
            </a:r>
            <a:r>
              <a:rPr lang="nl-NL" dirty="0"/>
              <a:t> naar </a:t>
            </a:r>
            <a:r>
              <a:rPr lang="nl-NL" dirty="0" err="1"/>
              <a:t>Digikoppeling</a:t>
            </a:r>
            <a:r>
              <a:rPr lang="nl-NL" dirty="0"/>
              <a:t>. </a:t>
            </a:r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174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DSO volgt algemene REST-principes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Volg de (succesvolle) architectuur van het Web</a:t>
            </a:r>
          </a:p>
          <a:p>
            <a:pPr lvl="1"/>
            <a:r>
              <a:rPr lang="nl-NL" dirty="0" err="1" smtClean="0"/>
              <a:t>Representation</a:t>
            </a:r>
            <a:r>
              <a:rPr lang="nl-NL" dirty="0" smtClean="0"/>
              <a:t> State Transfer (REST)</a:t>
            </a:r>
          </a:p>
          <a:p>
            <a:pPr lvl="1"/>
            <a:r>
              <a:rPr lang="nl-NL" i="1" dirty="0" smtClean="0"/>
              <a:t>“Web as a </a:t>
            </a:r>
            <a:r>
              <a:rPr lang="nl-NL" i="1" dirty="0" err="1" smtClean="0"/>
              <a:t>distributed</a:t>
            </a:r>
            <a:r>
              <a:rPr lang="nl-NL" i="1" dirty="0" smtClean="0"/>
              <a:t> </a:t>
            </a:r>
            <a:r>
              <a:rPr lang="nl-NL" i="1" dirty="0" err="1" smtClean="0"/>
              <a:t>application</a:t>
            </a:r>
            <a:r>
              <a:rPr lang="nl-NL" i="1" dirty="0" smtClean="0"/>
              <a:t> </a:t>
            </a:r>
            <a:r>
              <a:rPr lang="nl-NL" i="1" dirty="0" err="1" smtClean="0"/>
              <a:t>whose</a:t>
            </a:r>
            <a:r>
              <a:rPr lang="nl-NL" i="1" dirty="0" smtClean="0"/>
              <a:t> </a:t>
            </a:r>
            <a:r>
              <a:rPr lang="nl-NL" i="1" dirty="0" err="1" smtClean="0"/>
              <a:t>linked</a:t>
            </a:r>
            <a:r>
              <a:rPr lang="nl-NL" i="1" dirty="0" smtClean="0"/>
              <a:t> resources </a:t>
            </a:r>
            <a:r>
              <a:rPr lang="nl-NL" i="1" dirty="0" err="1" smtClean="0"/>
              <a:t>communicate</a:t>
            </a:r>
            <a:r>
              <a:rPr lang="nl-NL" i="1" dirty="0" smtClean="0"/>
              <a:t> </a:t>
            </a:r>
            <a:r>
              <a:rPr lang="nl-NL" i="1" dirty="0" err="1" smtClean="0"/>
              <a:t>by</a:t>
            </a:r>
            <a:r>
              <a:rPr lang="nl-NL" i="1" dirty="0" smtClean="0"/>
              <a:t> </a:t>
            </a:r>
            <a:r>
              <a:rPr lang="nl-NL" i="1" dirty="0" err="1" smtClean="0"/>
              <a:t>exchanging</a:t>
            </a:r>
            <a:r>
              <a:rPr lang="nl-NL" i="1" dirty="0" smtClean="0"/>
              <a:t> </a:t>
            </a:r>
            <a:r>
              <a:rPr lang="nl-NL" i="1" dirty="0" err="1" smtClean="0"/>
              <a:t>representations</a:t>
            </a:r>
            <a:r>
              <a:rPr lang="nl-NL" i="1" dirty="0" smtClean="0"/>
              <a:t> of resource </a:t>
            </a:r>
            <a:r>
              <a:rPr lang="nl-NL" i="1" dirty="0" err="1" smtClean="0"/>
              <a:t>states</a:t>
            </a:r>
            <a:r>
              <a:rPr lang="nl-NL" i="1" dirty="0" smtClean="0"/>
              <a:t>”</a:t>
            </a:r>
            <a:endParaRPr lang="nl-NL" dirty="0" smtClean="0"/>
          </a:p>
          <a:p>
            <a:r>
              <a:rPr lang="nl-NL" dirty="0" smtClean="0"/>
              <a:t>HTTP-operaties bepalen de interactiepatronen</a:t>
            </a:r>
          </a:p>
          <a:p>
            <a:pPr lvl="1"/>
            <a:r>
              <a:rPr lang="nl-NL" dirty="0" smtClean="0"/>
              <a:t>POST, GET, PUT en DELETE (CRUD)</a:t>
            </a:r>
          </a:p>
          <a:p>
            <a:r>
              <a:rPr lang="nl-NL" dirty="0" smtClean="0"/>
              <a:t>Denk in resources en hypermedia formaten</a:t>
            </a:r>
          </a:p>
          <a:p>
            <a:pPr lvl="1"/>
            <a:r>
              <a:rPr lang="nl-NL" dirty="0" smtClean="0"/>
              <a:t>Elke resource is </a:t>
            </a:r>
            <a:r>
              <a:rPr lang="nl-NL" dirty="0" err="1" smtClean="0"/>
              <a:t>adresseerbaar</a:t>
            </a:r>
            <a:r>
              <a:rPr lang="nl-NL" dirty="0" smtClean="0"/>
              <a:t> </a:t>
            </a:r>
            <a:r>
              <a:rPr lang="nl-NL" dirty="0" smtClean="0"/>
              <a:t>met een URI/URL</a:t>
            </a:r>
          </a:p>
          <a:p>
            <a:r>
              <a:rPr lang="nl-NL" dirty="0"/>
              <a:t>Server houdt geen toestand bij (</a:t>
            </a:r>
            <a:r>
              <a:rPr lang="nl-NL" dirty="0" err="1"/>
              <a:t>stateless</a:t>
            </a:r>
            <a:r>
              <a:rPr lang="nl-NL" dirty="0"/>
              <a:t>)</a:t>
            </a:r>
          </a:p>
          <a:p>
            <a:r>
              <a:rPr lang="nl-NL" dirty="0" smtClean="0"/>
              <a:t>…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717E-837C-9F4A-B7EC-A6CB3D75579A}" type="slidenum">
              <a:rPr lang="nl-NL" smtClean="0">
                <a:solidFill>
                  <a:srgbClr val="D0E8F8"/>
                </a:solidFill>
              </a:rPr>
              <a:pPr/>
              <a:t>18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867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Aanvullende REST-principes DSO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verbinding is ALTIJD versleuteld met TLS</a:t>
            </a:r>
          </a:p>
          <a:p>
            <a:r>
              <a:rPr lang="nl-NL" dirty="0" smtClean="0"/>
              <a:t>Authenticatie op basis van </a:t>
            </a:r>
            <a:r>
              <a:rPr lang="nl-NL" dirty="0" err="1" smtClean="0"/>
              <a:t>OAuth</a:t>
            </a:r>
            <a:r>
              <a:rPr lang="nl-NL" dirty="0" smtClean="0"/>
              <a:t> en JWT</a:t>
            </a:r>
          </a:p>
          <a:p>
            <a:r>
              <a:rPr lang="nl-NL" dirty="0" smtClean="0"/>
              <a:t>Documentatie o.b.v. Open </a:t>
            </a:r>
            <a:r>
              <a:rPr lang="nl-NL" dirty="0" err="1" smtClean="0"/>
              <a:t>Api</a:t>
            </a:r>
            <a:r>
              <a:rPr lang="nl-NL" dirty="0" smtClean="0"/>
              <a:t> </a:t>
            </a:r>
            <a:r>
              <a:rPr lang="nl-NL" dirty="0" err="1" smtClean="0"/>
              <a:t>Specification</a:t>
            </a:r>
            <a:r>
              <a:rPr lang="nl-NL" dirty="0" smtClean="0"/>
              <a:t> (Swagger)</a:t>
            </a:r>
          </a:p>
          <a:p>
            <a:r>
              <a:rPr lang="nl-NL" dirty="0" smtClean="0"/>
              <a:t>JSON first</a:t>
            </a:r>
          </a:p>
          <a:p>
            <a:r>
              <a:rPr lang="nl-NL" dirty="0" err="1" smtClean="0"/>
              <a:t>API’s</a:t>
            </a:r>
            <a:r>
              <a:rPr lang="nl-NL" dirty="0" smtClean="0"/>
              <a:t> zijn voorzien van JSON Schema</a:t>
            </a:r>
          </a:p>
          <a:p>
            <a:r>
              <a:rPr lang="nl-NL" dirty="0"/>
              <a:t>Paginering wordt gerealiseerd op basis van JSON+HAL</a:t>
            </a:r>
            <a:endParaRPr lang="nl-NL" dirty="0" smtClean="0"/>
          </a:p>
          <a:p>
            <a:r>
              <a:rPr lang="nl-NL" dirty="0" smtClean="0"/>
              <a:t>Veldnamen zijn </a:t>
            </a:r>
            <a:r>
              <a:rPr lang="nl-NL" dirty="0" err="1" smtClean="0"/>
              <a:t>snake_case</a:t>
            </a:r>
            <a:r>
              <a:rPr lang="nl-NL" dirty="0" smtClean="0"/>
              <a:t> (niet </a:t>
            </a:r>
            <a:r>
              <a:rPr lang="nl-NL" dirty="0" err="1" smtClean="0"/>
              <a:t>camelCase</a:t>
            </a:r>
            <a:r>
              <a:rPr lang="nl-NL" dirty="0" smtClean="0"/>
              <a:t> zoals in </a:t>
            </a:r>
            <a:r>
              <a:rPr lang="nl-NL" dirty="0" err="1" smtClean="0"/>
              <a:t>StUF</a:t>
            </a:r>
            <a:r>
              <a:rPr lang="nl-NL" dirty="0" smtClean="0"/>
              <a:t>)</a:t>
            </a:r>
          </a:p>
          <a:p>
            <a:r>
              <a:rPr lang="nl-NL" dirty="0" smtClean="0"/>
              <a:t>Beperkte overgang bij wijziging API (max 6 </a:t>
            </a:r>
            <a:r>
              <a:rPr lang="nl-NL" dirty="0" err="1" smtClean="0"/>
              <a:t>mnd</a:t>
            </a:r>
            <a:r>
              <a:rPr lang="nl-NL" dirty="0" smtClean="0"/>
              <a:t>)</a:t>
            </a:r>
          </a:p>
          <a:p>
            <a:r>
              <a:rPr lang="nl-NL" dirty="0" smtClean="0"/>
              <a:t>Alleen major versie-nummer onderdeel van URI</a:t>
            </a:r>
          </a:p>
          <a:p>
            <a:r>
              <a:rPr lang="nl-NL" dirty="0" smtClean="0"/>
              <a:t>…</a:t>
            </a:r>
          </a:p>
          <a:p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717E-837C-9F4A-B7EC-A6CB3D75579A}" type="slidenum">
              <a:rPr lang="nl-NL" smtClean="0">
                <a:solidFill>
                  <a:srgbClr val="D0E8F8"/>
                </a:solidFill>
              </a:rPr>
              <a:pPr/>
              <a:t>19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397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Inhoudsopgave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Deel 1: REST versus SOAP</a:t>
            </a:r>
          </a:p>
          <a:p>
            <a:endParaRPr lang="nl-NL" dirty="0" smtClean="0"/>
          </a:p>
          <a:p>
            <a:r>
              <a:rPr lang="nl-NL" dirty="0" smtClean="0"/>
              <a:t>Deel </a:t>
            </a:r>
            <a:r>
              <a:rPr lang="nl-NL" dirty="0"/>
              <a:t>2</a:t>
            </a:r>
            <a:r>
              <a:rPr lang="nl-NL" dirty="0" smtClean="0"/>
              <a:t>: Rondje langs bestaande REST </a:t>
            </a:r>
            <a:r>
              <a:rPr lang="nl-NL" dirty="0" err="1" smtClean="0"/>
              <a:t>API’s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Deel 3: API Strategie Digitaal Stelsel Omgevingswet (DSO)</a:t>
            </a:r>
          </a:p>
          <a:p>
            <a:endParaRPr lang="nl-NL" dirty="0"/>
          </a:p>
          <a:p>
            <a:r>
              <a:rPr lang="nl-NL" dirty="0" smtClean="0"/>
              <a:t>Deel 4: Eerste bevindingen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>
                <a:solidFill>
                  <a:srgbClr val="D0E8F8"/>
                </a:solidFill>
              </a:rPr>
              <a:pPr/>
              <a:t>2</a:t>
            </a:fld>
            <a:endParaRPr lang="nl-NL" dirty="0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56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REST standaarden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rgbClr val="00B050"/>
                </a:solidFill>
              </a:rPr>
              <a:t>HTTP(S) als applicatie-protocol</a:t>
            </a:r>
          </a:p>
          <a:p>
            <a:r>
              <a:rPr lang="nl-NL" dirty="0" smtClean="0">
                <a:solidFill>
                  <a:srgbClr val="00B050"/>
                </a:solidFill>
              </a:rPr>
              <a:t>JSON</a:t>
            </a:r>
          </a:p>
          <a:p>
            <a:pPr lvl="1"/>
            <a:r>
              <a:rPr lang="nl-NL" dirty="0" err="1" smtClean="0"/>
              <a:t>Collection+JSON</a:t>
            </a:r>
            <a:r>
              <a:rPr lang="nl-NL" dirty="0" smtClean="0"/>
              <a:t>, </a:t>
            </a:r>
            <a:r>
              <a:rPr lang="nl-NL" dirty="0" smtClean="0">
                <a:solidFill>
                  <a:srgbClr val="00B050"/>
                </a:solidFill>
              </a:rPr>
              <a:t>JSON+HAL</a:t>
            </a:r>
          </a:p>
          <a:p>
            <a:r>
              <a:rPr lang="nl-NL" dirty="0" smtClean="0"/>
              <a:t>XML</a:t>
            </a:r>
          </a:p>
          <a:p>
            <a:pPr lvl="1"/>
            <a:r>
              <a:rPr lang="nl-NL" dirty="0" smtClean="0"/>
              <a:t>ATOM</a:t>
            </a:r>
          </a:p>
          <a:p>
            <a:r>
              <a:rPr lang="nl-NL" dirty="0" smtClean="0"/>
              <a:t>ODATA</a:t>
            </a:r>
          </a:p>
          <a:p>
            <a:r>
              <a:rPr lang="nl-NL" dirty="0">
                <a:solidFill>
                  <a:srgbClr val="00B050"/>
                </a:solidFill>
              </a:rPr>
              <a:t>Open API (</a:t>
            </a:r>
            <a:r>
              <a:rPr lang="nl-NL" dirty="0" err="1">
                <a:solidFill>
                  <a:srgbClr val="00B050"/>
                </a:solidFill>
              </a:rPr>
              <a:t>fka</a:t>
            </a:r>
            <a:r>
              <a:rPr lang="nl-NL" dirty="0">
                <a:solidFill>
                  <a:srgbClr val="00B050"/>
                </a:solidFill>
              </a:rPr>
              <a:t> Swagger)</a:t>
            </a:r>
            <a:r>
              <a:rPr lang="nl-NL" dirty="0"/>
              <a:t>, WADL, RAML, </a:t>
            </a:r>
            <a:r>
              <a:rPr lang="nl-NL" dirty="0" smtClean="0"/>
              <a:t>API Blueprint, SERIN</a:t>
            </a:r>
          </a:p>
          <a:p>
            <a:r>
              <a:rPr lang="nl-NL" dirty="0" err="1" smtClean="0"/>
              <a:t>Linked</a:t>
            </a:r>
            <a:r>
              <a:rPr lang="nl-NL" dirty="0" smtClean="0"/>
              <a:t> data (</a:t>
            </a:r>
            <a:r>
              <a:rPr lang="nl-NL" dirty="0" err="1" smtClean="0"/>
              <a:t>semantic</a:t>
            </a:r>
            <a:r>
              <a:rPr lang="nl-NL" dirty="0" smtClean="0"/>
              <a:t> web)</a:t>
            </a:r>
          </a:p>
          <a:p>
            <a:pPr lvl="1"/>
            <a:r>
              <a:rPr lang="nl-NL" dirty="0" smtClean="0"/>
              <a:t>RDF/OWL, JSON-LD</a:t>
            </a:r>
          </a:p>
          <a:p>
            <a:r>
              <a:rPr lang="nl-NL" dirty="0" err="1" smtClean="0"/>
              <a:t>OpenID</a:t>
            </a:r>
            <a:r>
              <a:rPr lang="nl-NL" dirty="0" smtClean="0"/>
              <a:t> (Authenticatie)</a:t>
            </a:r>
          </a:p>
          <a:p>
            <a:r>
              <a:rPr lang="nl-NL" dirty="0" err="1" smtClean="0">
                <a:solidFill>
                  <a:srgbClr val="00B050"/>
                </a:solidFill>
              </a:rPr>
              <a:t>OAuth</a:t>
            </a:r>
            <a:r>
              <a:rPr lang="nl-NL" dirty="0" smtClean="0">
                <a:solidFill>
                  <a:srgbClr val="00B050"/>
                </a:solidFill>
              </a:rPr>
              <a:t> (Autorisatie)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>
                <a:solidFill>
                  <a:srgbClr val="D0E8F8"/>
                </a:solidFill>
              </a:rPr>
              <a:pPr/>
              <a:t>20</a:t>
            </a:fld>
            <a:endParaRPr lang="nl-NL">
              <a:solidFill>
                <a:srgbClr val="D0E8F8"/>
              </a:solidFill>
            </a:endParaRPr>
          </a:p>
        </p:txBody>
      </p:sp>
      <p:sp>
        <p:nvSpPr>
          <p:cNvPr id="5" name="Ovale toelichting 4"/>
          <p:cNvSpPr/>
          <p:nvPr/>
        </p:nvSpPr>
        <p:spPr bwMode="auto">
          <a:xfrm>
            <a:off x="7195456" y="871820"/>
            <a:ext cx="4909457" cy="1871380"/>
          </a:xfrm>
          <a:prstGeom prst="wedgeEllipseCallout">
            <a:avLst>
              <a:gd name="adj1" fmla="val -85675"/>
              <a:gd name="adj2" fmla="val 64493"/>
            </a:avLst>
          </a:prstGeom>
          <a:noFill/>
          <a:ln w="349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 smtClean="0">
                <a:solidFill>
                  <a:srgbClr val="00B050"/>
                </a:solidFill>
                <a:latin typeface="Arial" charset="0"/>
                <a:ea typeface="ＭＳ Ｐゴシック" charset="0"/>
                <a:cs typeface="Arial" charset="0"/>
              </a:rPr>
              <a:t>In groen: aanbevolen </a:t>
            </a:r>
            <a:r>
              <a:rPr lang="nl-NL" sz="2400" dirty="0">
                <a:solidFill>
                  <a:srgbClr val="00B050"/>
                </a:solidFill>
                <a:latin typeface="Arial" charset="0"/>
                <a:ea typeface="ＭＳ Ｐゴシック" charset="0"/>
                <a:cs typeface="Arial" charset="0"/>
              </a:rPr>
              <a:t>door API Strategie DSO 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98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3: </a:t>
            </a:r>
            <a:r>
              <a:rPr lang="nl-NL" dirty="0" smtClean="0"/>
              <a:t>Eerste bevindingen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Eerste bevindingen: poging tot </a:t>
            </a:r>
            <a:r>
              <a:rPr lang="nl-NL" dirty="0" smtClean="0"/>
              <a:t>positionering</a:t>
            </a:r>
          </a:p>
          <a:p>
            <a:endParaRPr lang="nl-NL" dirty="0" smtClean="0"/>
          </a:p>
          <a:p>
            <a:r>
              <a:rPr lang="nl-NL" dirty="0"/>
              <a:t>Eerste bevindingen: vervolg</a:t>
            </a:r>
            <a:endParaRPr lang="nl-NL" dirty="0" smtClean="0"/>
          </a:p>
          <a:p>
            <a:endParaRPr lang="nl-NL" dirty="0"/>
          </a:p>
          <a:p>
            <a:r>
              <a:rPr lang="nl-NL" dirty="0"/>
              <a:t>Vervolgstappen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>
                <a:solidFill>
                  <a:srgbClr val="D0E8F8"/>
                </a:solidFill>
              </a:rPr>
              <a:pPr/>
              <a:t>21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59431" y="624700"/>
            <a:ext cx="10272000" cy="792163"/>
          </a:xfrm>
        </p:spPr>
        <p:txBody>
          <a:bodyPr/>
          <a:lstStyle/>
          <a:p>
            <a:r>
              <a:rPr lang="nl-NL" dirty="0" smtClean="0"/>
              <a:t>Eerste bevindingen: poging tot positionering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>
                <a:solidFill>
                  <a:srgbClr val="D0E8F8"/>
                </a:solidFill>
              </a:rPr>
              <a:pPr/>
              <a:t>22</a:t>
            </a:fld>
            <a:endParaRPr lang="nl-NL">
              <a:solidFill>
                <a:srgbClr val="D0E8F8"/>
              </a:solidFill>
            </a:endParaRP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279033"/>
              </p:ext>
            </p:extLst>
          </p:nvPr>
        </p:nvGraphicFramePr>
        <p:xfrm>
          <a:off x="960000" y="1670826"/>
          <a:ext cx="6682578" cy="3072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7289"/>
                <a:gridCol w="1727200"/>
                <a:gridCol w="2348089"/>
              </a:tblGrid>
              <a:tr h="557793">
                <a:tc>
                  <a:txBody>
                    <a:bodyPr/>
                    <a:lstStyle/>
                    <a:p>
                      <a:r>
                        <a:rPr lang="nl-NL" dirty="0" smtClean="0"/>
                        <a:t>Interactie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Synchroon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Asynchroon</a:t>
                      </a:r>
                      <a:endParaRPr lang="nl-NL" dirty="0"/>
                    </a:p>
                  </a:txBody>
                  <a:tcPr/>
                </a:tc>
              </a:tr>
              <a:tr h="565541">
                <a:tc>
                  <a:txBody>
                    <a:bodyPr/>
                    <a:lstStyle/>
                    <a:p>
                      <a:r>
                        <a:rPr lang="nl-NL" dirty="0" smtClean="0"/>
                        <a:t>Bevraging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REST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</a:tr>
              <a:tr h="818284">
                <a:tc>
                  <a:txBody>
                    <a:bodyPr/>
                    <a:lstStyle/>
                    <a:p>
                      <a:r>
                        <a:rPr lang="nl-NL" dirty="0" smtClean="0"/>
                        <a:t>Notificatie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SOAP</a:t>
                      </a:r>
                      <a:endParaRPr lang="nl-NL" dirty="0"/>
                    </a:p>
                  </a:txBody>
                  <a:tcPr anchor="ctr"/>
                </a:tc>
              </a:tr>
              <a:tr h="565541">
                <a:tc>
                  <a:txBody>
                    <a:bodyPr/>
                    <a:lstStyle/>
                    <a:p>
                      <a:r>
                        <a:rPr lang="nl-NL" dirty="0" smtClean="0"/>
                        <a:t>Transactie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REST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SOAP</a:t>
                      </a:r>
                      <a:endParaRPr lang="nl-NL" dirty="0"/>
                    </a:p>
                  </a:txBody>
                  <a:tcPr anchor="ctr"/>
                </a:tc>
              </a:tr>
              <a:tr h="565541">
                <a:tc>
                  <a:txBody>
                    <a:bodyPr/>
                    <a:lstStyle/>
                    <a:p>
                      <a:r>
                        <a:rPr lang="nl-NL" dirty="0" smtClean="0"/>
                        <a:t>Synchronisatie</a:t>
                      </a:r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SOAP</a:t>
                      </a:r>
                      <a:endParaRPr lang="nl-NL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kstvak 5"/>
          <p:cNvSpPr txBox="1"/>
          <p:nvPr/>
        </p:nvSpPr>
        <p:spPr>
          <a:xfrm>
            <a:off x="959431" y="5167254"/>
            <a:ext cx="9222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 smtClean="0">
                <a:latin typeface="+mn-lt"/>
              </a:rPr>
              <a:t>Bij asynchrone communicatie (via intermediairs) is vaak geavanceerde security en </a:t>
            </a:r>
            <a:r>
              <a:rPr lang="nl-NL" i="1" dirty="0" err="1" smtClean="0">
                <a:latin typeface="+mn-lt"/>
              </a:rPr>
              <a:t>reliable</a:t>
            </a:r>
            <a:r>
              <a:rPr lang="nl-NL" i="1" dirty="0" smtClean="0">
                <a:latin typeface="+mn-lt"/>
              </a:rPr>
              <a:t> messaging nodig: SOAP / WS-* / WS-Security / WS-RM / </a:t>
            </a:r>
            <a:r>
              <a:rPr lang="nl-NL" i="1" dirty="0" err="1" smtClean="0">
                <a:latin typeface="+mn-lt"/>
              </a:rPr>
              <a:t>ebMS</a:t>
            </a:r>
            <a:r>
              <a:rPr lang="nl-NL" i="1" dirty="0" smtClean="0">
                <a:latin typeface="+mn-lt"/>
              </a:rPr>
              <a:t> / </a:t>
            </a:r>
            <a:r>
              <a:rPr lang="nl-NL" i="1" dirty="0" err="1" smtClean="0">
                <a:latin typeface="+mn-lt"/>
              </a:rPr>
              <a:t>Digikoppeling</a:t>
            </a:r>
            <a:endParaRPr lang="nl-NL" i="1" dirty="0">
              <a:latin typeface="+mn-lt"/>
            </a:endParaRPr>
          </a:p>
        </p:txBody>
      </p:sp>
      <p:sp>
        <p:nvSpPr>
          <p:cNvPr id="11" name="Ovale toelichting 10"/>
          <p:cNvSpPr/>
          <p:nvPr/>
        </p:nvSpPr>
        <p:spPr bwMode="auto">
          <a:xfrm>
            <a:off x="9217190" y="3081866"/>
            <a:ext cx="2523255" cy="1577462"/>
          </a:xfrm>
          <a:prstGeom prst="wedgeEllipseCallout">
            <a:avLst>
              <a:gd name="adj1" fmla="val -128484"/>
              <a:gd name="adj2" fmla="val 42001"/>
            </a:avLst>
          </a:prstGeom>
          <a:solidFill>
            <a:srgbClr val="D84010">
              <a:alpha val="29000"/>
            </a:srgbClr>
          </a:solidFill>
          <a:ln w="95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Vullen gegevens</a:t>
            </a:r>
            <a:r>
              <a:rPr lang="nl-NL" sz="240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rPr>
              <a:t>-</a:t>
            </a: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magazijn</a:t>
            </a:r>
          </a:p>
        </p:txBody>
      </p:sp>
      <p:sp>
        <p:nvSpPr>
          <p:cNvPr id="12" name="Ovale toelichting 11"/>
          <p:cNvSpPr/>
          <p:nvPr/>
        </p:nvSpPr>
        <p:spPr bwMode="auto">
          <a:xfrm>
            <a:off x="8339075" y="1499350"/>
            <a:ext cx="3686504" cy="1403130"/>
          </a:xfrm>
          <a:prstGeom prst="wedgeEllipseCallout">
            <a:avLst>
              <a:gd name="adj1" fmla="val -85675"/>
              <a:gd name="adj2" fmla="val 64493"/>
            </a:avLst>
          </a:prstGeom>
          <a:solidFill>
            <a:srgbClr val="D84010">
              <a:alpha val="29000"/>
            </a:srgbClr>
          </a:solidFill>
          <a:ln w="95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sz="2400" dirty="0" smtClean="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rPr>
              <a:t>Adres-, perceel-wijzigingen, etc.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728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Eerste bevindingen: vervolg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REST driver voor nieuwe architectuur</a:t>
            </a:r>
          </a:p>
          <a:p>
            <a:pPr lvl="1"/>
            <a:r>
              <a:rPr lang="nl-NL" dirty="0" smtClean="0"/>
              <a:t>Bij de bron bevragen</a:t>
            </a:r>
          </a:p>
          <a:p>
            <a:pPr lvl="1"/>
            <a:r>
              <a:rPr lang="nl-NL" dirty="0" smtClean="0"/>
              <a:t>Minder data rondpompen, geen eigen kopieën</a:t>
            </a:r>
          </a:p>
          <a:p>
            <a:pPr lvl="1"/>
            <a:r>
              <a:rPr lang="nl-NL" dirty="0"/>
              <a:t>Dynamisch doorlinken naar de </a:t>
            </a:r>
            <a:r>
              <a:rPr lang="nl-NL" dirty="0" smtClean="0"/>
              <a:t>bron (stip op horizon)</a:t>
            </a:r>
            <a:endParaRPr lang="nl-NL" dirty="0"/>
          </a:p>
          <a:p>
            <a:pPr lvl="1"/>
            <a:r>
              <a:rPr lang="nl-NL" dirty="0"/>
              <a:t>N</a:t>
            </a:r>
            <a:r>
              <a:rPr lang="nl-NL" dirty="0" smtClean="0"/>
              <a:t>iet gemeentelijke BAG bevragen, maar via PDOK (landelijk). </a:t>
            </a:r>
          </a:p>
          <a:p>
            <a:r>
              <a:rPr lang="nl-NL" dirty="0" smtClean="0"/>
              <a:t>REST is geschikt voor bevragingen en transacties</a:t>
            </a:r>
          </a:p>
          <a:p>
            <a:r>
              <a:rPr lang="nl-NL" dirty="0" smtClean="0"/>
              <a:t>REST is nog niet klaar voor asynchrone interacties</a:t>
            </a:r>
          </a:p>
          <a:p>
            <a:pPr lvl="1"/>
            <a:r>
              <a:rPr lang="nl-NL" dirty="0" smtClean="0"/>
              <a:t>Notificatie (</a:t>
            </a:r>
            <a:r>
              <a:rPr lang="nl-NL" dirty="0" err="1" smtClean="0"/>
              <a:t>publish-subscripe</a:t>
            </a:r>
            <a:r>
              <a:rPr lang="nl-NL" dirty="0" smtClean="0"/>
              <a:t>)</a:t>
            </a:r>
          </a:p>
          <a:p>
            <a:pPr lvl="1"/>
            <a:r>
              <a:rPr lang="nl-NL" dirty="0" smtClean="0"/>
              <a:t>Synchronisatie (vullen en bijhouden LV of gegevensmagazijn)</a:t>
            </a:r>
          </a:p>
          <a:p>
            <a:pPr lvl="1"/>
            <a:r>
              <a:rPr lang="nl-NL" dirty="0" smtClean="0"/>
              <a:t>Gemeenten lossen dit op met SOAP/XML (oftewel </a:t>
            </a:r>
            <a:r>
              <a:rPr lang="nl-NL" dirty="0" err="1" smtClean="0"/>
              <a:t>StUF</a:t>
            </a:r>
            <a:r>
              <a:rPr lang="nl-NL" dirty="0" smtClean="0"/>
              <a:t>)</a:t>
            </a:r>
          </a:p>
          <a:p>
            <a:r>
              <a:rPr lang="nl-NL" dirty="0" smtClean="0"/>
              <a:t>In PDOK zie je de silo’s van het stelsel terug</a:t>
            </a:r>
          </a:p>
          <a:p>
            <a:pPr lvl="1"/>
            <a:r>
              <a:rPr lang="nl-NL" dirty="0" smtClean="0"/>
              <a:t>Geen geïntegreerde bevraging mogelijk</a:t>
            </a:r>
          </a:p>
          <a:p>
            <a:pPr lvl="1"/>
            <a:r>
              <a:rPr lang="nl-NL" dirty="0" smtClean="0"/>
              <a:t>Oplossen in RSGB Bevragingen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>
                <a:solidFill>
                  <a:srgbClr val="D0E8F8"/>
                </a:solidFill>
              </a:rPr>
              <a:pPr/>
              <a:t>23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59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Mogelijke vervolgstappen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DSO API </a:t>
            </a:r>
            <a:r>
              <a:rPr lang="nl-NL" dirty="0" err="1" smtClean="0"/>
              <a:t>strategy</a:t>
            </a:r>
            <a:r>
              <a:rPr lang="nl-NL" dirty="0" smtClean="0"/>
              <a:t> als basis, maar</a:t>
            </a:r>
          </a:p>
          <a:p>
            <a:pPr lvl="1"/>
            <a:r>
              <a:rPr lang="nl-NL" dirty="0" smtClean="0"/>
              <a:t>Kritisch matchen met eigen bevindingen</a:t>
            </a:r>
            <a:endParaRPr lang="nl-NL" dirty="0"/>
          </a:p>
          <a:p>
            <a:pPr lvl="1"/>
            <a:r>
              <a:rPr lang="nl-NL" dirty="0" smtClean="0"/>
              <a:t>Witte gaten invullen: </a:t>
            </a:r>
          </a:p>
          <a:p>
            <a:pPr lvl="2"/>
            <a:r>
              <a:rPr lang="nl-NL" dirty="0" smtClean="0"/>
              <a:t>REST-notificaties (</a:t>
            </a:r>
            <a:r>
              <a:rPr lang="nl-NL" dirty="0" err="1" smtClean="0"/>
              <a:t>publish</a:t>
            </a:r>
            <a:r>
              <a:rPr lang="nl-NL" dirty="0" err="1"/>
              <a:t>-</a:t>
            </a:r>
            <a:r>
              <a:rPr lang="nl-NL" dirty="0" err="1" smtClean="0"/>
              <a:t>subscribe</a:t>
            </a:r>
            <a:r>
              <a:rPr lang="nl-NL" dirty="0" smtClean="0"/>
              <a:t>)</a:t>
            </a:r>
          </a:p>
          <a:p>
            <a:pPr lvl="2"/>
            <a:r>
              <a:rPr lang="nl-NL" dirty="0" smtClean="0"/>
              <a:t>HATEOS (Hypermedia As The  Engine Of State)</a:t>
            </a:r>
          </a:p>
          <a:p>
            <a:pPr lvl="2"/>
            <a:r>
              <a:rPr lang="nl-NL" dirty="0" err="1" smtClean="0"/>
              <a:t>Linked</a:t>
            </a:r>
            <a:r>
              <a:rPr lang="nl-NL" dirty="0" smtClean="0"/>
              <a:t> data (</a:t>
            </a:r>
            <a:r>
              <a:rPr lang="nl-NL" dirty="0" err="1" smtClean="0"/>
              <a:t>semantic</a:t>
            </a:r>
            <a:r>
              <a:rPr lang="nl-NL" dirty="0" smtClean="0"/>
              <a:t> web)</a:t>
            </a:r>
          </a:p>
          <a:p>
            <a:r>
              <a:rPr lang="nl-NL" dirty="0" smtClean="0"/>
              <a:t>Inventariseren en analyseren bestaande REST </a:t>
            </a:r>
            <a:r>
              <a:rPr lang="nl-NL" dirty="0" err="1" smtClean="0"/>
              <a:t>API’s</a:t>
            </a:r>
            <a:endParaRPr lang="nl-NL" dirty="0" smtClean="0"/>
          </a:p>
          <a:p>
            <a:pPr lvl="1"/>
            <a:r>
              <a:rPr lang="nl-NL" dirty="0" smtClean="0"/>
              <a:t>PDOK, Dataland, RSGB Bevragingen, …</a:t>
            </a:r>
            <a:endParaRPr lang="nl-NL" dirty="0"/>
          </a:p>
          <a:p>
            <a:r>
              <a:rPr lang="nl-NL" dirty="0" smtClean="0"/>
              <a:t>KING stelt zelf REST </a:t>
            </a:r>
            <a:r>
              <a:rPr lang="nl-NL" dirty="0" err="1" smtClean="0"/>
              <a:t>API’s</a:t>
            </a:r>
            <a:r>
              <a:rPr lang="nl-NL" dirty="0" smtClean="0"/>
              <a:t> op (</a:t>
            </a:r>
            <a:r>
              <a:rPr lang="nl-NL" dirty="0" err="1" smtClean="0"/>
              <a:t>Ontdekkenspoor</a:t>
            </a:r>
            <a:r>
              <a:rPr lang="nl-NL" dirty="0" smtClean="0"/>
              <a:t>)</a:t>
            </a:r>
          </a:p>
          <a:p>
            <a:pPr lvl="1"/>
            <a:r>
              <a:rPr lang="nl-NL" dirty="0" smtClean="0"/>
              <a:t>RSGB Bevragingen / Productaanvragen / Zaak-document services</a:t>
            </a:r>
          </a:p>
          <a:p>
            <a:r>
              <a:rPr lang="nl-NL" dirty="0" smtClean="0"/>
              <a:t>Gemeentelijke API Strategie ontwikkelen (GAPIS)</a:t>
            </a:r>
          </a:p>
          <a:p>
            <a:r>
              <a:rPr lang="nl-NL" dirty="0" smtClean="0"/>
              <a:t>Aandringen op landelijke API Strategie (NAPIS)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>
                <a:solidFill>
                  <a:srgbClr val="D0E8F8"/>
                </a:solidFill>
              </a:rPr>
              <a:pPr/>
              <a:t>24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10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Deel 1: </a:t>
            </a:r>
            <a:r>
              <a:rPr lang="nl-NL" dirty="0"/>
              <a:t>REST versus SOAP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60000" y="1227343"/>
            <a:ext cx="10272000" cy="4608000"/>
          </a:xfrm>
        </p:spPr>
        <p:txBody>
          <a:bodyPr/>
          <a:lstStyle/>
          <a:p>
            <a:r>
              <a:rPr lang="nl-NL" dirty="0" err="1" smtClean="0"/>
              <a:t>Trend-analyse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Nadelen</a:t>
            </a:r>
          </a:p>
          <a:p>
            <a:endParaRPr lang="nl-NL" dirty="0" smtClean="0"/>
          </a:p>
          <a:p>
            <a:r>
              <a:rPr lang="nl-NL" dirty="0" smtClean="0"/>
              <a:t>Voordelen</a:t>
            </a:r>
          </a:p>
          <a:p>
            <a:endParaRPr lang="nl-NL" dirty="0" smtClean="0"/>
          </a:p>
          <a:p>
            <a:r>
              <a:rPr lang="nl-NL" dirty="0" smtClean="0"/>
              <a:t>Toepassingsgebied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>
                <a:solidFill>
                  <a:srgbClr val="D0E8F8"/>
                </a:solidFill>
              </a:rPr>
              <a:pPr/>
              <a:t>3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42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920000" y="88444"/>
            <a:ext cx="10272000" cy="792163"/>
          </a:xfrm>
        </p:spPr>
        <p:txBody>
          <a:bodyPr/>
          <a:lstStyle/>
          <a:p>
            <a:r>
              <a:rPr lang="nl-NL" dirty="0" smtClean="0"/>
              <a:t>Moderne </a:t>
            </a:r>
            <a:r>
              <a:rPr lang="nl-NL" dirty="0"/>
              <a:t>overheid vraagt om moderne </a:t>
            </a:r>
            <a:r>
              <a:rPr lang="nl-NL" dirty="0" err="1"/>
              <a:t>API’s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533" y="880607"/>
            <a:ext cx="5539578" cy="500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425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REST versus SOAP (voordelen)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>
                <a:solidFill>
                  <a:srgbClr val="D0E8F8"/>
                </a:solidFill>
              </a:rPr>
              <a:pPr/>
              <a:t>5</a:t>
            </a:fld>
            <a:endParaRPr lang="nl-NL">
              <a:solidFill>
                <a:srgbClr val="D0E8F8"/>
              </a:solidFill>
            </a:endParaRP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300611"/>
              </p:ext>
            </p:extLst>
          </p:nvPr>
        </p:nvGraphicFramePr>
        <p:xfrm>
          <a:off x="1045029" y="1332163"/>
          <a:ext cx="9590314" cy="4710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87685"/>
                <a:gridCol w="4702629"/>
              </a:tblGrid>
              <a:tr h="434228">
                <a:tc>
                  <a:txBody>
                    <a:bodyPr/>
                    <a:lstStyle/>
                    <a:p>
                      <a:r>
                        <a:rPr lang="nl-NL" dirty="0" smtClean="0"/>
                        <a:t>REST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SOAP</a:t>
                      </a:r>
                      <a:endParaRPr lang="nl-NL" dirty="0"/>
                    </a:p>
                  </a:txBody>
                  <a:tcPr/>
                </a:tc>
              </a:tr>
              <a:tr h="67060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Filosofie</a:t>
                      </a:r>
                      <a:r>
                        <a:rPr lang="nl-NL" sz="2000" baseline="0" dirty="0" smtClean="0"/>
                        <a:t> van het Open Web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Formele benadering (contracten)</a:t>
                      </a:r>
                      <a:endParaRPr lang="nl-NL" sz="2000" dirty="0"/>
                    </a:p>
                  </a:txBody>
                  <a:tcPr/>
                </a:tc>
              </a:tr>
              <a:tr h="103876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Makkelijk te implementeren en onderhouden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Goed in asynchrone communicatie</a:t>
                      </a:r>
                      <a:r>
                        <a:rPr lang="nl-NL" sz="2000" baseline="0" dirty="0" smtClean="0"/>
                        <a:t> en </a:t>
                      </a:r>
                      <a:r>
                        <a:rPr lang="nl-NL" sz="2000" baseline="0" dirty="0" err="1" smtClean="0"/>
                        <a:t>reliable</a:t>
                      </a:r>
                      <a:r>
                        <a:rPr lang="nl-NL" sz="2000" baseline="0" dirty="0" smtClean="0"/>
                        <a:t> messaging</a:t>
                      </a:r>
                      <a:endParaRPr lang="nl-NL" sz="2000" dirty="0"/>
                    </a:p>
                  </a:txBody>
                  <a:tcPr/>
                </a:tc>
              </a:tr>
              <a:tr h="85969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Helder onderscheid </a:t>
                      </a:r>
                      <a:r>
                        <a:rPr lang="nl-NL" sz="2000" dirty="0" err="1" smtClean="0"/>
                        <a:t>client</a:t>
                      </a:r>
                      <a:r>
                        <a:rPr lang="nl-NL" sz="2000" baseline="0" dirty="0" smtClean="0"/>
                        <a:t> </a:t>
                      </a:r>
                      <a:r>
                        <a:rPr lang="nl-NL" sz="2000" dirty="0" smtClean="0"/>
                        <a:t>en server implementatie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Security</a:t>
                      </a:r>
                      <a:r>
                        <a:rPr lang="nl-NL" sz="2000" baseline="0" dirty="0" smtClean="0"/>
                        <a:t> en autorisatie zijn onderdeel van het protocol</a:t>
                      </a:r>
                      <a:endParaRPr lang="nl-NL" sz="2000" dirty="0"/>
                    </a:p>
                  </a:txBody>
                  <a:tcPr/>
                </a:tc>
              </a:tr>
              <a:tr h="85969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Informatie kan bij de </a:t>
                      </a:r>
                      <a:r>
                        <a:rPr lang="nl-NL" sz="2000" dirty="0" err="1" smtClean="0"/>
                        <a:t>client</a:t>
                      </a:r>
                      <a:r>
                        <a:rPr lang="nl-NL" sz="2000" dirty="0" smtClean="0"/>
                        <a:t> opgeslagen</a:t>
                      </a:r>
                      <a:r>
                        <a:rPr lang="nl-NL" sz="2000" baseline="0" dirty="0" smtClean="0"/>
                        <a:t> worden om calls uit te sparen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Kan volledig beschreven worden in WSDL</a:t>
                      </a:r>
                      <a:endParaRPr lang="nl-NL" sz="2000" dirty="0"/>
                    </a:p>
                  </a:txBody>
                  <a:tcPr/>
                </a:tc>
              </a:tr>
              <a:tr h="49807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Meerdere formaten (JSON, XML,</a:t>
                      </a:r>
                      <a:r>
                        <a:rPr lang="nl-NL" sz="2000" baseline="0" dirty="0" smtClean="0"/>
                        <a:t> etc.)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720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REST versus SOAP (nadelen)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>
                <a:solidFill>
                  <a:srgbClr val="D0E8F8"/>
                </a:solidFill>
              </a:rPr>
              <a:pPr/>
              <a:t>6</a:t>
            </a:fld>
            <a:endParaRPr lang="nl-NL">
              <a:solidFill>
                <a:srgbClr val="D0E8F8"/>
              </a:solidFill>
            </a:endParaRP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991918"/>
              </p:ext>
            </p:extLst>
          </p:nvPr>
        </p:nvGraphicFramePr>
        <p:xfrm>
          <a:off x="959430" y="1480456"/>
          <a:ext cx="10089569" cy="4626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42007"/>
                <a:gridCol w="4347562"/>
              </a:tblGrid>
              <a:tr h="519445">
                <a:tc>
                  <a:txBody>
                    <a:bodyPr/>
                    <a:lstStyle/>
                    <a:p>
                      <a:r>
                        <a:rPr lang="nl-NL" dirty="0" smtClean="0"/>
                        <a:t>REST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SOAP</a:t>
                      </a:r>
                      <a:endParaRPr lang="nl-NL" dirty="0"/>
                    </a:p>
                  </a:txBody>
                  <a:tcPr/>
                </a:tc>
              </a:tr>
              <a:tr h="52666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Werkt alleen boven op HTTP protocol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Verspilt</a:t>
                      </a:r>
                      <a:r>
                        <a:rPr lang="nl-NL" sz="2000" baseline="0" dirty="0" smtClean="0"/>
                        <a:t> veel bandbreedte (CO2)</a:t>
                      </a:r>
                      <a:endParaRPr lang="nl-NL" sz="2000" dirty="0"/>
                    </a:p>
                  </a:txBody>
                  <a:tcPr/>
                </a:tc>
              </a:tr>
              <a:tr h="109838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Moeilijk om  autorisatie en security af te dwingen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Moeilijk voor en niet populair</a:t>
                      </a:r>
                      <a:r>
                        <a:rPr lang="nl-NL" sz="2000" baseline="0" dirty="0" smtClean="0"/>
                        <a:t> bij ontwikkelaars voor het web en mobiele apps</a:t>
                      </a:r>
                      <a:endParaRPr lang="nl-NL" sz="2000" dirty="0"/>
                    </a:p>
                  </a:txBody>
                  <a:tcPr/>
                </a:tc>
              </a:tr>
              <a:tr h="230777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Gebruikt alleen XML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nl-NL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1772" y="4231381"/>
            <a:ext cx="1359970" cy="175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53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REST versus SOAP (toepassingsgebied)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>
                <a:solidFill>
                  <a:srgbClr val="D0E8F8"/>
                </a:solidFill>
              </a:rPr>
              <a:pPr/>
              <a:t>7</a:t>
            </a:fld>
            <a:endParaRPr lang="nl-NL">
              <a:solidFill>
                <a:srgbClr val="D0E8F8"/>
              </a:solidFill>
            </a:endParaRP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632676"/>
              </p:ext>
            </p:extLst>
          </p:nvPr>
        </p:nvGraphicFramePr>
        <p:xfrm>
          <a:off x="959431" y="1332163"/>
          <a:ext cx="9186056" cy="39433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0515"/>
                <a:gridCol w="4945541"/>
              </a:tblGrid>
              <a:tr h="519445">
                <a:tc>
                  <a:txBody>
                    <a:bodyPr/>
                    <a:lstStyle/>
                    <a:p>
                      <a:r>
                        <a:rPr lang="nl-NL" dirty="0" smtClean="0"/>
                        <a:t>REST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SOAP</a:t>
                      </a:r>
                      <a:endParaRPr lang="nl-NL" dirty="0"/>
                    </a:p>
                  </a:txBody>
                  <a:tcPr/>
                </a:tc>
              </a:tr>
              <a:tr h="52666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Sociale</a:t>
                      </a:r>
                      <a:r>
                        <a:rPr lang="nl-NL" sz="2000" baseline="0" dirty="0" smtClean="0"/>
                        <a:t> media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Financiële</a:t>
                      </a:r>
                      <a:r>
                        <a:rPr lang="nl-NL" sz="2000" baseline="0" dirty="0" smtClean="0"/>
                        <a:t> services</a:t>
                      </a:r>
                      <a:endParaRPr lang="nl-NL" sz="2000" dirty="0"/>
                    </a:p>
                  </a:txBody>
                  <a:tcPr/>
                </a:tc>
              </a:tr>
              <a:tr h="109838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Sociale netwerken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Betalingsservices</a:t>
                      </a:r>
                      <a:endParaRPr lang="nl-NL" sz="2000" dirty="0"/>
                    </a:p>
                  </a:txBody>
                  <a:tcPr/>
                </a:tc>
              </a:tr>
              <a:tr h="899407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Mobiele apps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Telecommunicatie</a:t>
                      </a:r>
                      <a:endParaRPr lang="nl-NL" sz="2000" dirty="0"/>
                    </a:p>
                  </a:txBody>
                  <a:tcPr/>
                </a:tc>
              </a:tr>
              <a:tr h="899407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Etc.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nl-NL" sz="2000" dirty="0" smtClean="0"/>
                        <a:t>Etc.</a:t>
                      </a:r>
                      <a:endParaRPr lang="nl-NL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139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Deel </a:t>
            </a:r>
            <a:r>
              <a:rPr lang="nl-NL" dirty="0" smtClean="0"/>
              <a:t>2: </a:t>
            </a:r>
            <a:r>
              <a:rPr lang="nl-NL" dirty="0"/>
              <a:t>Rondje langs bestaande REST </a:t>
            </a:r>
            <a:r>
              <a:rPr lang="nl-NL" dirty="0" err="1"/>
              <a:t>API’s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Internationaal</a:t>
            </a:r>
            <a:r>
              <a:rPr lang="nl-NL" dirty="0"/>
              <a:t>: </a:t>
            </a:r>
          </a:p>
          <a:p>
            <a:pPr lvl="1"/>
            <a:r>
              <a:rPr lang="nl-NL" dirty="0" err="1"/>
              <a:t>Programmable</a:t>
            </a:r>
            <a:r>
              <a:rPr lang="nl-NL" dirty="0"/>
              <a:t> </a:t>
            </a:r>
            <a:r>
              <a:rPr lang="nl-NL" dirty="0" smtClean="0"/>
              <a:t>Web</a:t>
            </a:r>
          </a:p>
          <a:p>
            <a:pPr marL="457200" lvl="1" indent="0">
              <a:buNone/>
            </a:pPr>
            <a:endParaRPr lang="nl-NL" dirty="0"/>
          </a:p>
          <a:p>
            <a:r>
              <a:rPr lang="nl-NL" dirty="0"/>
              <a:t>Nationaal</a:t>
            </a:r>
          </a:p>
          <a:p>
            <a:pPr lvl="1"/>
            <a:r>
              <a:rPr lang="nl-NL" dirty="0"/>
              <a:t>Schiphol Developers Platform (bedrijfsleven)</a:t>
            </a:r>
          </a:p>
          <a:p>
            <a:pPr lvl="1"/>
            <a:r>
              <a:rPr lang="nl-NL" dirty="0"/>
              <a:t>PDOK (landelijke overheid)</a:t>
            </a:r>
          </a:p>
          <a:p>
            <a:pPr lvl="1"/>
            <a:r>
              <a:rPr lang="nl-NL" dirty="0"/>
              <a:t>RSGB Bevragingen (gemeenten)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>
                <a:solidFill>
                  <a:srgbClr val="D0E8F8"/>
                </a:solidFill>
              </a:rPr>
              <a:pPr/>
              <a:t>8</a:t>
            </a:fld>
            <a:endParaRPr lang="nl-NL">
              <a:solidFill>
                <a:srgbClr val="D0E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6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>
                <a:solidFill>
                  <a:srgbClr val="D0E8F8"/>
                </a:solidFill>
              </a:rPr>
              <a:pPr/>
              <a:t>9</a:t>
            </a:fld>
            <a:endParaRPr lang="nl-NL">
              <a:solidFill>
                <a:srgbClr val="D0E8F8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372" y="141851"/>
            <a:ext cx="6562474" cy="7001599"/>
          </a:xfrm>
          <a:prstGeom prst="rect">
            <a:avLst/>
          </a:prstGeom>
        </p:spPr>
      </p:pic>
      <p:sp>
        <p:nvSpPr>
          <p:cNvPr id="2" name="Rechthoek 1"/>
          <p:cNvSpPr/>
          <p:nvPr/>
        </p:nvSpPr>
        <p:spPr>
          <a:xfrm>
            <a:off x="-337457" y="6356350"/>
            <a:ext cx="12691132" cy="9261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536" y="5420179"/>
            <a:ext cx="6562474" cy="152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40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ing PowerPointsjabloon licht oranje 132627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>
            <a:latin typeface="+mn-lt"/>
          </a:defRPr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King PowerPointsjabloon licht oranje 132627.potx" id="{5BF4D942-E3E5-463E-B571-A7F4569B9CD9}" vid="{ADDE132A-577B-4C31-8062-F4B04F639BFD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2884</TotalTime>
  <Words>1145</Words>
  <Application>Microsoft Office PowerPoint</Application>
  <PresentationFormat>Breedbeeld</PresentationFormat>
  <Paragraphs>215</Paragraphs>
  <Slides>24</Slides>
  <Notes>17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24</vt:i4>
      </vt:variant>
    </vt:vector>
  </HeadingPairs>
  <TitlesOfParts>
    <vt:vector size="31" baseType="lpstr">
      <vt:lpstr>ＭＳ Ｐゴシック</vt:lpstr>
      <vt:lpstr>Arial</vt:lpstr>
      <vt:lpstr>Calibri</vt:lpstr>
      <vt:lpstr>Calibri Light</vt:lpstr>
      <vt:lpstr>Verdana</vt:lpstr>
      <vt:lpstr>Kantoorthema</vt:lpstr>
      <vt:lpstr>King PowerPointsjabloon licht oranje 132627</vt:lpstr>
      <vt:lpstr>  Naar een (REST) API Strategie voor Gemeenten  Henri Korver StUF Regiegroep 7 juni 2017 La Vie, Utrecht   </vt:lpstr>
      <vt:lpstr>Inhoudsopgave</vt:lpstr>
      <vt:lpstr>Deel 1: REST versus SOAP </vt:lpstr>
      <vt:lpstr>Moderne overheid vraagt om moderne API’s</vt:lpstr>
      <vt:lpstr>REST versus SOAP (voordelen)</vt:lpstr>
      <vt:lpstr>REST versus SOAP (nadelen)</vt:lpstr>
      <vt:lpstr>REST versus SOAP (toepassingsgebied)</vt:lpstr>
      <vt:lpstr>Deel 2: Rondje langs bestaande REST API’s </vt:lpstr>
      <vt:lpstr>PowerPoint-presentatie</vt:lpstr>
      <vt:lpstr>PowerPoint-presentatie</vt:lpstr>
      <vt:lpstr>PowerPoint-presentatie</vt:lpstr>
      <vt:lpstr>PowerPoint-presentatie</vt:lpstr>
      <vt:lpstr>PowerPoint-presentatie</vt:lpstr>
      <vt:lpstr>Korte analyse PDOK</vt:lpstr>
      <vt:lpstr>PowerPoint-presentatie</vt:lpstr>
      <vt:lpstr>Deel 2: API-strategy Digitaal Stelsel Omgevingswet (DSO) </vt:lpstr>
      <vt:lpstr>Architectuur principes DSO</vt:lpstr>
      <vt:lpstr>DSO volgt algemene REST-principes</vt:lpstr>
      <vt:lpstr>Aanvullende REST-principes DSO</vt:lpstr>
      <vt:lpstr>REST standaarden</vt:lpstr>
      <vt:lpstr>Deel 3: Eerste bevindingen </vt:lpstr>
      <vt:lpstr>Eerste bevindingen: poging tot positionering</vt:lpstr>
      <vt:lpstr>Eerste bevindingen: vervolg</vt:lpstr>
      <vt:lpstr>Mogelijke vervolgstappen</vt:lpstr>
    </vt:vector>
  </TitlesOfParts>
  <Company>Vereninging Nederlandse Gemeenten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Henri Korver</dc:creator>
  <cp:lastModifiedBy>Henri Korver</cp:lastModifiedBy>
  <cp:revision>111</cp:revision>
  <dcterms:created xsi:type="dcterms:W3CDTF">2017-05-10T07:53:38Z</dcterms:created>
  <dcterms:modified xsi:type="dcterms:W3CDTF">2017-06-08T09:29:29Z</dcterms:modified>
</cp:coreProperties>
</file>